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71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</p:sldIdLst>
  <p:sldSz cx="9144000" cy="5143500" type="screen16x9"/>
  <p:notesSz cx="6858000" cy="9144000"/>
  <p:embeddedFontLst>
    <p:embeddedFont>
      <p:font typeface="Lato" panose="020B0604020202020204" charset="0"/>
      <p:regular r:id="rId72"/>
      <p:bold r:id="rId73"/>
      <p:italic r:id="rId74"/>
      <p:boldItalic r:id="rId75"/>
    </p:embeddedFont>
    <p:embeddedFont>
      <p:font typeface="Raleway" panose="020B0604020202020204" charset="0"/>
      <p:regular r:id="rId76"/>
      <p:bold r:id="rId77"/>
      <p:italic r:id="rId78"/>
      <p:boldItalic r:id="rId79"/>
    </p:embeddedFont>
    <p:embeddedFont>
      <p:font typeface="Verdana" panose="020B060403050404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1447" autoAdjust="0"/>
  </p:normalViewPr>
  <p:slideViewPr>
    <p:cSldViewPr snapToGrid="0">
      <p:cViewPr>
        <p:scale>
          <a:sx n="96" d="100"/>
          <a:sy n="96" d="100"/>
        </p:scale>
        <p:origin x="48" y="75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font" Target="fonts/font5.fntdata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font" Target="fonts/font11.fntdata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font" Target="fonts/font6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400c827b3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400c827b3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Metadata</a:t>
            </a:r>
            <a:r>
              <a:rPr lang="fr-CH" dirty="0"/>
              <a:t>: </a:t>
            </a:r>
            <a:r>
              <a:rPr lang="fr-CH" dirty="0" err="1"/>
              <a:t>what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</a:t>
            </a:r>
            <a:r>
              <a:rPr lang="fr-CH" dirty="0" err="1"/>
              <a:t>means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91688a68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91688a68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400c827b3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400c827b3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00c827b3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00c827b3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Need to have all </a:t>
            </a:r>
            <a:r>
              <a:rPr lang="fr-CH" dirty="0" err="1"/>
              <a:t>those</a:t>
            </a:r>
            <a:r>
              <a:rPr lang="fr-CH" dirty="0"/>
              <a:t> </a:t>
            </a:r>
            <a:r>
              <a:rPr lang="fr-CH" dirty="0" err="1"/>
              <a:t>skills</a:t>
            </a:r>
            <a:r>
              <a:rPr lang="fr-CH" dirty="0"/>
              <a:t> </a:t>
            </a:r>
            <a:r>
              <a:rPr lang="fr-CH" dirty="0" err="1"/>
              <a:t>within</a:t>
            </a:r>
            <a:r>
              <a:rPr lang="fr-CH" dirty="0"/>
              <a:t> the team!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Need to know </a:t>
            </a:r>
            <a:r>
              <a:rPr lang="fr-CH" dirty="0" err="1"/>
              <a:t>your</a:t>
            </a:r>
            <a:r>
              <a:rPr lang="fr-CH" dirty="0"/>
              <a:t> data!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00c827b3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00c827b3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 err="1"/>
              <a:t>Sexagecimal</a:t>
            </a:r>
            <a:r>
              <a:rPr lang="fr-CH" dirty="0"/>
              <a:t>: </a:t>
            </a:r>
            <a:r>
              <a:rPr lang="fr-CH" dirty="0" err="1"/>
              <a:t>easy</a:t>
            </a:r>
            <a:r>
              <a:rPr lang="fr-CH" dirty="0"/>
              <a:t> to </a:t>
            </a:r>
            <a:r>
              <a:rPr lang="fr-CH" dirty="0" err="1"/>
              <a:t>divide</a:t>
            </a:r>
            <a:r>
              <a:rPr lang="fr-CH" dirty="0"/>
              <a:t> </a:t>
            </a:r>
            <a:r>
              <a:rPr lang="fr-CH" dirty="0" err="1"/>
              <a:t>it</a:t>
            </a:r>
            <a:r>
              <a:rPr lang="fr-CH" dirty="0"/>
              <a:t> by 2, 3, 4, 5, ….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e9dc514d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e9dc514d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400c827b3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400c827b3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de7d3e07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de7d3e07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de7d3e07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de7d3e07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00c827b3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00c827b3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de7d3e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de7d3e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de7d3e0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de7d3e0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de7d3e07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de7d3e07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de7d3e07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de7d3e07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de7d3e07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de7d3e07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385947d4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385947d4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385947d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385947d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de7d3e07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de7d3e07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e9dc514d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e9dc514d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de7d3e07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de7d3e07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e9dc514d5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e9dc514d5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9dc514d5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9dc514d5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e9dc514d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e9dc514d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5f1830f26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5f1830f26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de7d3e070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de7d3e070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de7d3e07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de7d3e07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400c827b3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400c827b3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df50cdf2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df50cdf2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400c827b3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400c827b3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00c827b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00c827b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3df50cdf2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3df50cdf2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df50cdf2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df50cdf2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00c827b3d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00c827b3d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DSF 4 – </a:t>
            </a:r>
            <a:r>
              <a:rPr lang="fr-CH" dirty="0" err="1"/>
              <a:t>statistic</a:t>
            </a:r>
            <a:r>
              <a:rPr lang="fr-CH" dirty="0"/>
              <a:t>, not </a:t>
            </a:r>
            <a:r>
              <a:rPr lang="fr-CH" dirty="0" err="1"/>
              <a:t>needed</a:t>
            </a:r>
            <a:r>
              <a:rPr lang="fr-CH" dirty="0"/>
              <a:t> in M2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DSF5 good to </a:t>
            </a:r>
            <a:r>
              <a:rPr lang="fr-CH" dirty="0" err="1"/>
              <a:t>take</a:t>
            </a:r>
            <a:endParaRPr lang="fr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GPU </a:t>
            </a:r>
            <a:r>
              <a:rPr lang="fr-CH" dirty="0" err="1"/>
              <a:t>programming</a:t>
            </a:r>
            <a:r>
              <a:rPr lang="fr-CH" dirty="0"/>
              <a:t> CUDA, for </a:t>
            </a:r>
            <a:r>
              <a:rPr lang="fr-CH" dirty="0" err="1"/>
              <a:t>advanced</a:t>
            </a:r>
            <a:r>
              <a:rPr lang="fr-CH" dirty="0"/>
              <a:t> </a:t>
            </a:r>
            <a:r>
              <a:rPr lang="fr-CH" dirty="0" err="1"/>
              <a:t>programer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df50cdf2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df50cdf2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400c827b3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400c827b3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400c827b3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400c827b3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webpage, Login and run an example job</a:t>
            </a:r>
            <a:endParaRPr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/>
              <a:t>Sinfo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Squeue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Sbatch test.sh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400c827b3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400c827b3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400c827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400c827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400c827b3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400c827b3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00c827b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00c827b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0c827b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0c827b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400c827b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400c827b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400c827b3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400c827b3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f1830f26d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f1830f26d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400c827b3d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400c827b3d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</a:t>
            </a:r>
            <a:endParaRPr sz="16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Login and start a machine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de7d3e07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3de7d3e07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1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Login and start a machine via web interface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400c827b3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400c827b3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400c827b3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400c827b3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f9c5b4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f9c5b4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400c827b3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400c827b3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400c827b3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400c827b3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385947d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385947d4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400c827b3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400c827b3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400c827b3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400c827b3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400c827b3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400c827b3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385947d4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385947d4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85947d44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85947d44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3385947d4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3385947d4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3385947d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3385947d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3385947d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3385947d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385947d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3385947d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5f3251c0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5f3251c0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5f3251c0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5f3251c0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400c827b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400c827b3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e9dc514d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e9dc514d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e9dc514d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e9dc514d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de7d3e07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de7d3e07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H" dirty="0"/>
              <a:t>K</a:t>
            </a:r>
            <a:r>
              <a:rPr lang="en" dirty="0"/>
              <a:t>nowledge: True believe?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conda_(Python_distribution)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cas-applied-datascience.unibe.ch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://www.scits.unibe.ch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ts.unibe.ch/training/training_and_workshop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ilias.unibe.ch/goto_ilias3_unibe_crs_1801120.html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PD Dr. Sigve Haug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2020-08-19</a:t>
            </a:r>
            <a:endParaRPr sz="1800"/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81" name="Google Shape;181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Radius of the earth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46 100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 value with unit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Normally only the value is stored</a:t>
            </a:r>
            <a:endParaRPr sz="1600"/>
          </a:p>
        </p:txBody>
      </p:sp>
      <p:sp>
        <p:nvSpPr>
          <p:cNvPr id="182" name="Google Shape;182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183" name="Google Shape;183;p34"/>
          <p:cNvSpPr txBox="1">
            <a:spLocks noGrp="1"/>
          </p:cNvSpPr>
          <p:nvPr>
            <p:ph type="body" idx="1"/>
          </p:nvPr>
        </p:nvSpPr>
        <p:spPr>
          <a:xfrm>
            <a:off x="4037175" y="1152475"/>
            <a:ext cx="498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Metadata (data about data)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Unit: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Author: Eratosthenes of Cyrene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Date: 240 BC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Location: Egypt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Method: Well, stick, shadow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89" name="Google Shape;189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1208325"/>
            <a:ext cx="3732375" cy="24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/>
        </p:nvSpPr>
        <p:spPr>
          <a:xfrm>
            <a:off x="5068775" y="1980675"/>
            <a:ext cx="3894600" cy="8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01001000 01100101 01101100 01101100 01101111 00100001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“Hello!”</a:t>
            </a: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92" name="Google Shape;192;p35"/>
          <p:cNvSpPr txBox="1"/>
          <p:nvPr/>
        </p:nvSpPr>
        <p:spPr>
          <a:xfrm>
            <a:off x="700025" y="3799525"/>
            <a:ext cx="3000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?</a:t>
            </a:r>
            <a:endParaRPr/>
          </a:p>
        </p:txBody>
      </p:sp>
      <p:sp>
        <p:nvSpPr>
          <p:cNvPr id="193" name="Google Shape;193;p35"/>
          <p:cNvSpPr txBox="1"/>
          <p:nvPr/>
        </p:nvSpPr>
        <p:spPr>
          <a:xfrm>
            <a:off x="1559400" y="4315825"/>
            <a:ext cx="602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22222"/>
                </a:solidFill>
                <a:highlight>
                  <a:srgbClr val="FFFFFF"/>
                </a:highlight>
              </a:rPr>
              <a:t>Data -&gt; Information -&gt; Knowledge -&gt; Decision</a:t>
            </a:r>
            <a:endParaRPr sz="18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Science</a:t>
            </a:r>
            <a:endParaRPr/>
          </a:p>
        </p:txBody>
      </p:sp>
      <p:sp>
        <p:nvSpPr>
          <p:cNvPr id="199" name="Google Shape;199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Science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enterprise of building and organising knowledge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Ideally based on reproducible experiments (since Galileo’s time)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Should produce falsifiable predictions (normative definition - Popper)</a:t>
            </a:r>
            <a:endParaRPr sz="1600"/>
          </a:p>
        </p:txBody>
      </p:sp>
      <p:sp>
        <p:nvSpPr>
          <p:cNvPr id="200" name="Google Shape;200;p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880074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207" name="Google Shape;207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Science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Mathematics and Statistics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Science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expertise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on data to build information and extract knowledge (for decisions and actions)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Very general skills increasingly needed in all empirical research and business </a:t>
            </a:r>
            <a:endParaRPr sz="1600"/>
          </a:p>
        </p:txBody>
      </p:sp>
      <p:sp>
        <p:nvSpPr>
          <p:cNvPr id="208" name="Google Shape;208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09" name="Google Shape;20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375" y="11870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Representations</a:t>
            </a:r>
            <a:endParaRPr/>
          </a:p>
        </p:txBody>
      </p:sp>
      <p:sp>
        <p:nvSpPr>
          <p:cNvPr id="215" name="Google Shape;215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Data is mostly represented by numeral systems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systems for expressing numbers using e.g. digits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Modern systems are mostly positional systems</a:t>
            </a:r>
            <a:endParaRPr sz="1600"/>
          </a:p>
          <a:p>
            <a:pPr marL="914400" lvl="1" indent="-317500" algn="l" rtl="0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304 = 3×10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+ 0×10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+ 4×10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0</a:t>
            </a:r>
            <a:endParaRPr sz="1400"/>
          </a:p>
        </p:txBody>
      </p:sp>
      <p:sp>
        <p:nvSpPr>
          <p:cNvPr id="216" name="Google Shape;216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Examples 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Unary (2 = //) - base 1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kids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(2=10) - base 2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computers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Decimal (2=2) - base 10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grown ups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Sexagecimal - base 60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(remnants in hour, minutes etc )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title"/>
          </p:nvPr>
        </p:nvSpPr>
        <p:spPr>
          <a:xfrm>
            <a:off x="1135475" y="575950"/>
            <a:ext cx="7586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Computers understand only 0/1</a:t>
            </a:r>
            <a:endParaRPr/>
          </a:p>
        </p:txBody>
      </p:sp>
      <p:pic>
        <p:nvPicPr>
          <p:cNvPr id="223" name="Google Shape;22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476925"/>
            <a:ext cx="5896825" cy="2802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24" name="Google Shape;224;p3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230" name="Google Shape;230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Binary numbers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Base 2, e.g. 0 and 1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Computers work with electrical currents, either there is a current (1) or there is no current (0)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Other numbers and characters can be represented with binary numbers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One can do mathematics with 0 and 1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So in the end data is mostly stored as bits and processed as bits</a:t>
            </a:r>
            <a:endParaRPr sz="1600"/>
          </a:p>
        </p:txBody>
      </p:sp>
      <p:sp>
        <p:nvSpPr>
          <p:cNvPr id="231" name="Google Shape;231;p4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From 0 to 3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0000 (8 bits = 1 byte)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0000 0001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0000 0010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0000 0011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….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1111 1111 (2^8 = 256)</a:t>
            </a:r>
            <a:endParaRPr sz="1600"/>
          </a:p>
        </p:txBody>
      </p:sp>
      <p:sp>
        <p:nvSpPr>
          <p:cNvPr id="232" name="Google Shape;232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Data (Digitisation) - ADC</a:t>
            </a:r>
            <a:endParaRPr/>
          </a:p>
        </p:txBody>
      </p:sp>
      <p:sp>
        <p:nvSpPr>
          <p:cNvPr id="238" name="Google Shape;238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Digitisation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 often produce analog data - often perceived as some continues wave 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then often converted to digital data for computation and storage as bits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Lately an inflationary usage occured - digitisation is now also a social process </a:t>
            </a:r>
            <a:r>
              <a:rPr lang="en" sz="1600">
                <a:solidFill>
                  <a:srgbClr val="999999"/>
                </a:solidFill>
              </a:rPr>
              <a:t>and every institution needs a digital strategy 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39" name="Google Shape;239;p4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40" name="Google Shape;240;p4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41" name="Google Shape;24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25" y="1393400"/>
            <a:ext cx="5090975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1"/>
          <p:cNvSpPr txBox="1"/>
          <p:nvPr/>
        </p:nvSpPr>
        <p:spPr>
          <a:xfrm>
            <a:off x="6213600" y="11524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Discretisation</a:t>
            </a:r>
            <a:endParaRPr/>
          </a:p>
        </p:txBody>
      </p:sp>
      <p:sp>
        <p:nvSpPr>
          <p:cNvPr id="243" name="Google Shape;243;p41"/>
          <p:cNvSpPr txBox="1"/>
          <p:nvPr/>
        </p:nvSpPr>
        <p:spPr>
          <a:xfrm>
            <a:off x="5400000" y="42179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Quantisation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49" name="Google Shape;249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Common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Integer (e.g. 32-bit int)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Floating point (for real numbers), 32 or 64-bit (double) float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Boolean (True or False)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 (a,b,c ...)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String (“list of characters”)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or Array ([1,2,r,t,5])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sp>
        <p:nvSpPr>
          <p:cNvPr id="250" name="Google Shape;250;p42"/>
          <p:cNvSpPr txBox="1">
            <a:spLocks noGrp="1"/>
          </p:cNvSpPr>
          <p:nvPr>
            <p:ph type="body" idx="2"/>
          </p:nvPr>
        </p:nvSpPr>
        <p:spPr>
          <a:xfrm>
            <a:off x="4411650" y="1017725"/>
            <a:ext cx="460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Explicit and implicit declaration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programming languages data is loaded into variables of certain types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Python and R types normally don’t have to be specified.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counter = 2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C/C++, Fortran … data types must be specified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 counter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Float strength</a:t>
            </a:r>
            <a:endParaRPr sz="1600"/>
          </a:p>
        </p:txBody>
      </p:sp>
      <p:sp>
        <p:nvSpPr>
          <p:cNvPr id="251" name="Google Shape;251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57" name="Google Shape;257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Composite data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Arrays, matrices, </a:t>
            </a:r>
            <a:r>
              <a:rPr lang="en" sz="1600" b="1"/>
              <a:t>dataframes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C/C++: Structures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Person (name,age,gender)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structure with method (s) or functions are called classes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An instance of a class is often called an object</a:t>
            </a:r>
            <a:endParaRPr sz="1600"/>
          </a:p>
        </p:txBody>
      </p:sp>
      <p:sp>
        <p:nvSpPr>
          <p:cNvPr id="258" name="Google Shape;258;p43"/>
          <p:cNvSpPr txBox="1">
            <a:spLocks noGrp="1"/>
          </p:cNvSpPr>
          <p:nvPr>
            <p:ph type="body" idx="2"/>
          </p:nvPr>
        </p:nvSpPr>
        <p:spPr>
          <a:xfrm>
            <a:off x="4832400" y="10762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R and in the Python pandas module, </a:t>
            </a:r>
            <a:r>
              <a:rPr lang="en" sz="1600" b="1"/>
              <a:t>dataframe</a:t>
            </a:r>
            <a:r>
              <a:rPr lang="en" sz="1600"/>
              <a:t> is the essential data (composite) type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59" name="Google Shape;25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Round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5542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Everyone introduces herself and himself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Lato"/>
              <a:buChar char="●"/>
            </a:pPr>
            <a:r>
              <a:rPr lang="en" sz="1600"/>
              <a:t>Name tags for tables not needed as we use Zoom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Security measure concept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Check Zoom features</a:t>
            </a:r>
            <a:endParaRPr sz="1600"/>
          </a:p>
          <a:p>
            <a:pPr marL="457200" marR="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Tell your name, education, work/hobby, possible dataset (take note of the people you find interesting), 15 sec each</a:t>
            </a:r>
            <a:endParaRPr sz="1600"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some vocabulary</a:t>
            </a:r>
            <a:endParaRPr/>
          </a:p>
        </p:txBody>
      </p:sp>
      <p:sp>
        <p:nvSpPr>
          <p:cNvPr id="265" name="Google Shape;265;p44"/>
          <p:cNvSpPr txBox="1">
            <a:spLocks noGrp="1"/>
          </p:cNvSpPr>
          <p:nvPr>
            <p:ph type="body" idx="1"/>
          </p:nvPr>
        </p:nvSpPr>
        <p:spPr>
          <a:xfrm>
            <a:off x="5687050" y="1455125"/>
            <a:ext cx="3034800" cy="3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Unit prefixes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endParaRPr sz="1600"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1399853"/>
            <a:ext cx="2916225" cy="3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4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</a:t>
            </a:r>
            <a:endParaRPr/>
          </a:p>
        </p:txBody>
      </p:sp>
      <p:sp>
        <p:nvSpPr>
          <p:cNvPr id="273" name="Google Shape;273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Sizes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integer number is often 4 bytes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character is often 1 byte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2017 laptop has 8GB RAM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2007 all digital data was 281 EB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10 years one expects 40 EB of new genetics and genomics data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(Microscope image) - 3 numbers per pixel</a:t>
            </a:r>
            <a:endParaRPr sz="1600"/>
          </a:p>
        </p:txBody>
      </p:sp>
      <p:sp>
        <p:nvSpPr>
          <p:cNvPr id="274" name="Google Shape;274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75" name="Google Shape;27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0725"/>
            <a:ext cx="4527602" cy="249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5"/>
          <p:cNvSpPr txBox="1"/>
          <p:nvPr/>
        </p:nvSpPr>
        <p:spPr>
          <a:xfrm>
            <a:off x="4572000" y="4477825"/>
            <a:ext cx="444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Statista.com : big data in data centers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300900"/>
            <a:ext cx="6050400" cy="453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 ?</a:t>
            </a:r>
            <a:endParaRPr/>
          </a:p>
        </p:txBody>
      </p:sp>
      <p:sp>
        <p:nvSpPr>
          <p:cNvPr id="288" name="Google Shape;288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Relative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big for your “traditional” tools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Paper is not good for tens of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Spreadsheets are not good for more than million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Database management system may not be good for data more than the computer memory</a:t>
            </a:r>
            <a:endParaRPr sz="1600"/>
          </a:p>
        </p:txBody>
      </p:sp>
      <p:sp>
        <p:nvSpPr>
          <p:cNvPr id="289" name="Google Shape;289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0" name="Google Shape;290;p47"/>
          <p:cNvSpPr txBox="1">
            <a:spLocks noGrp="1"/>
          </p:cNvSpPr>
          <p:nvPr>
            <p:ph type="body" idx="1"/>
          </p:nvPr>
        </p:nvSpPr>
        <p:spPr>
          <a:xfrm>
            <a:off x="4572000" y="12468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Advanced processing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processing over distributed systems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Systems are orchestrated with HPC/SLURM, Hadoop, Spark … or grid technologies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The processing is done with C++, Python, R or other programming languages with parallelism capabilities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96" name="Google Shape;296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Definitions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 of the values of the variables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ISO900:2015 Data quality can be defined as the degree to which a set of characteristics of data fulfills requirements. </a:t>
            </a:r>
            <a:endParaRPr sz="1600"/>
          </a:p>
        </p:txBody>
      </p:sp>
      <p:sp>
        <p:nvSpPr>
          <p:cNvPr id="297" name="Google Shape;297;p4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98" name="Google Shape;298;p48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Characteristics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Completeness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99" name="Google Shape;299;p48"/>
          <p:cNvSpPr txBox="1"/>
          <p:nvPr/>
        </p:nvSpPr>
        <p:spPr>
          <a:xfrm>
            <a:off x="424225" y="4000350"/>
            <a:ext cx="7406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analysis, ML and inference will not help you if the data quality is poor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Assurance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Profile (descriptive statistics) and cleanse data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Control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and after the Assurance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Restrict the inputs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 the quality according to definition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06" name="Google Shape;306;p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307" name="Google Shape;307;p49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cleansing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May need to cleanse data with respect to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NA/NAN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Outliers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Before processing/analysing it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stored in files</a:t>
            </a:r>
            <a:endParaRPr/>
          </a:p>
        </p:txBody>
      </p:sp>
      <p:sp>
        <p:nvSpPr>
          <p:cNvPr id="313" name="Google Shape;313;p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314" name="Google Shape;314;p5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File</a:t>
            </a:r>
            <a:r>
              <a:rPr lang="en" sz="2100" b="1"/>
              <a:t>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Files have different format (standards) for different purposes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Modern file systems on computers support sizes up to some TB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Many small files are hard to organise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Big files are hard to move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15" name="Google Shape;315;p50"/>
          <p:cNvSpPr txBox="1"/>
          <p:nvPr/>
        </p:nvSpPr>
        <p:spPr>
          <a:xfrm>
            <a:off x="47353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</a:t>
            </a:r>
            <a:r>
              <a:rPr lang="en" sz="2100" b="1"/>
              <a:t>le 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Binary file (not human readable)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Text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Comma separated values (csv)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gif, pdf, tiff … (graphics)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mp3, mp4 (sound)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And so on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Readings</a:t>
            </a:r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2400250" y="1602675"/>
            <a:ext cx="2799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Test yourself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data, science and data science?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common data types and structures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binary numbers and why are they important?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big data?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 quality?</a:t>
            </a: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22" name="Google Shape;322;p51"/>
          <p:cNvSpPr txBox="1">
            <a:spLocks noGrp="1"/>
          </p:cNvSpPr>
          <p:nvPr>
            <p:ph type="body" idx="1"/>
          </p:nvPr>
        </p:nvSpPr>
        <p:spPr>
          <a:xfrm>
            <a:off x="5249000" y="1602675"/>
            <a:ext cx="374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Literature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 on all topics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Zacharias Voulgaris,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Data Science: Mindset, Methodologies, and Misconceptions, 2017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D. E. Holmes, Big Data - a very short introduction, 2017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D. Faser, A. Meier, Big Data (german/swiss), 2016</a:t>
            </a:r>
            <a:endParaRPr/>
          </a:p>
          <a:p>
            <a:pPr marL="0" lvl="0" indent="0" algn="l" rtl="0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323" name="Google Shape;323;p5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get started with our data science platform and Jupyter</a:t>
            </a:r>
            <a:endParaRPr/>
          </a:p>
        </p:txBody>
      </p:sp>
      <p:sp>
        <p:nvSpPr>
          <p:cNvPr id="329" name="Google Shape;329;p52"/>
          <p:cNvSpPr txBox="1">
            <a:spLocks noGrp="1"/>
          </p:cNvSpPr>
          <p:nvPr>
            <p:ph type="body" idx="1"/>
          </p:nvPr>
        </p:nvSpPr>
        <p:spPr>
          <a:xfrm>
            <a:off x="2400250" y="1602675"/>
            <a:ext cx="2799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30" name="Google Shape;330;p52"/>
          <p:cNvSpPr txBox="1">
            <a:spLocks noGrp="1"/>
          </p:cNvSpPr>
          <p:nvPr>
            <p:ph type="body" idx="1"/>
          </p:nvPr>
        </p:nvSpPr>
        <p:spPr>
          <a:xfrm>
            <a:off x="5249000" y="1602675"/>
            <a:ext cx="3191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331" name="Google Shape;331;p5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platform</a:t>
            </a:r>
            <a:endParaRPr/>
          </a:p>
        </p:txBody>
      </p:sp>
      <p:sp>
        <p:nvSpPr>
          <p:cNvPr id="337" name="Google Shape;337;p5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Anaconda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open source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6M users in 2018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Comes with GUI, Python, R RStudio, Jupyter …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Linux, MacOS, Windows</a:t>
            </a:r>
            <a:endParaRPr sz="1600"/>
          </a:p>
        </p:txBody>
      </p:sp>
      <p:sp>
        <p:nvSpPr>
          <p:cNvPr id="338" name="Google Shape;338;p53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https://en.wikipedia.org/wiki/Anaconda_(Python_distribution)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endParaRPr sz="1600"/>
          </a:p>
        </p:txBody>
      </p:sp>
      <p:sp>
        <p:nvSpPr>
          <p:cNvPr id="339" name="Google Shape;339;p5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platform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1"/>
          </p:nvPr>
        </p:nvSpPr>
        <p:spPr>
          <a:xfrm>
            <a:off x="2470550" y="1070550"/>
            <a:ext cx="5542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University of Bern uses Ilias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Several entry paths: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http://cas-applied-datascience.unibe.ch</a:t>
            </a:r>
            <a:endParaRPr sz="1600">
              <a:solidFill>
                <a:srgbClr val="000000"/>
              </a:solidFill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www.scits.unibe.ch</a:t>
            </a:r>
            <a:r>
              <a:rPr lang="en" sz="1600"/>
              <a:t> -&gt; Training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You need to login with your UNIBE campus/Ilias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Get the slides there now ...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Anaconda, launch Jupyter</a:t>
            </a:r>
            <a:endParaRPr/>
          </a:p>
        </p:txBody>
      </p:sp>
      <p:sp>
        <p:nvSpPr>
          <p:cNvPr id="345" name="Google Shape;345;p54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Steps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to Download on the Anaconda webpage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Download and install  Anaconda with Python 3 for your OS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Install R from the command line: conda install -c r r-irkernel</a:t>
            </a:r>
            <a:endParaRPr sz="1600"/>
          </a:p>
        </p:txBody>
      </p:sp>
      <p:sp>
        <p:nvSpPr>
          <p:cNvPr id="346" name="Google Shape;346;p5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 more packages ...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the Graphical User Interface (GUI) : anaconda-navigator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Launch Jupyter Lab and open the first notebook on Ilias</a:t>
            </a:r>
            <a:endParaRPr sz="1600"/>
          </a:p>
        </p:txBody>
      </p:sp>
      <p:sp>
        <p:nvSpPr>
          <p:cNvPr id="347" name="Google Shape;347;p5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GitHub CAS repo</a:t>
            </a:r>
            <a:endParaRPr/>
          </a:p>
        </p:txBody>
      </p:sp>
      <p:sp>
        <p:nvSpPr>
          <p:cNvPr id="353" name="Google Shape;353;p55"/>
          <p:cNvSpPr txBox="1">
            <a:spLocks noGrp="1"/>
          </p:cNvSpPr>
          <p:nvPr>
            <p:ph type="body" idx="1"/>
          </p:nvPr>
        </p:nvSpPr>
        <p:spPr>
          <a:xfrm>
            <a:off x="417151" y="1374825"/>
            <a:ext cx="8309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CAS repository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your CAS material there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You will learn more about GitHub and git in Module 4</a:t>
            </a:r>
            <a:endParaRPr sz="1600"/>
          </a:p>
        </p:txBody>
      </p:sp>
      <p:sp>
        <p:nvSpPr>
          <p:cNvPr id="354" name="Google Shape;354;p5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to work with</a:t>
            </a:r>
            <a:endParaRPr/>
          </a:p>
        </p:txBody>
      </p:sp>
      <p:sp>
        <p:nvSpPr>
          <p:cNvPr id="360" name="Google Shape;360;p56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3250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Choose your own or take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Bring your own from work or research (on laptop)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internet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your set is too big … tell me</a:t>
            </a:r>
            <a:endParaRPr sz="1600"/>
          </a:p>
        </p:txBody>
      </p:sp>
      <p:sp>
        <p:nvSpPr>
          <p:cNvPr id="361" name="Google Shape;361;p56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 public dataset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https://archive.ics.uci.edu/ml/datasets.html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https://www.kaggle.com/datasets</a:t>
            </a:r>
            <a:endParaRPr sz="1600"/>
          </a:p>
        </p:txBody>
      </p:sp>
      <p:sp>
        <p:nvSpPr>
          <p:cNvPr id="362" name="Google Shape;362;p5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2525000" y="3905150"/>
            <a:ext cx="5973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(ideally) work with one dataset through the whole CAS or use severals according to what is to be done.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7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369" name="Google Shape;369;p57"/>
          <p:cNvSpPr txBox="1">
            <a:spLocks noGrp="1"/>
          </p:cNvSpPr>
          <p:nvPr>
            <p:ph type="body" idx="2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13:30 Infrastructures for data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With visit to a data center (cancelled)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14:00 Work on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14:30 Data sources and modelling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15:30 Team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16:45 Summary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17:00 End</a:t>
            </a:r>
            <a:endParaRPr b="1"/>
          </a:p>
        </p:txBody>
      </p:sp>
      <p:sp>
        <p:nvSpPr>
          <p:cNvPr id="370" name="Google Shape;370;p5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376" name="Google Shape;376;p58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From small to big - scaling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R&amp;D is normally done on small datasets, i.e. laptop size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Production may start small but can scale quickly, larger infrastructures are needed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may start with 10 users/customers/MB per day. One server is enough. May need to serve million times as much in some years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Such scaling is not possible/feasible  on premise infrastructures (buildings, electricity, procurement, expertise ..)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Move application to cloud providers or other providers of larger infrastructures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Scaling beyond the limits of one data center is traditionally called grid computing (we don’t talk much about that)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378" name="Google Shape;378;p58"/>
          <p:cNvSpPr txBox="1">
            <a:spLocks noGrp="1"/>
          </p:cNvSpPr>
          <p:nvPr>
            <p:ph type="title"/>
          </p:nvPr>
        </p:nvSpPr>
        <p:spPr>
          <a:xfrm>
            <a:off x="422325" y="536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84" name="Google Shape;384;p5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85" name="Google Shape;385;p59"/>
          <p:cNvSpPr txBox="1"/>
          <p:nvPr/>
        </p:nvSpPr>
        <p:spPr>
          <a:xfrm>
            <a:off x="422325" y="1246825"/>
            <a:ext cx="4356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Parts (of a global system)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Sensors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Interfaces for humans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The essential part is the computer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386" name="Google Shape;38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22625"/>
            <a:ext cx="3584250" cy="2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59"/>
          <p:cNvSpPr txBox="1"/>
          <p:nvPr/>
        </p:nvSpPr>
        <p:spPr>
          <a:xfrm>
            <a:off x="4779225" y="4260025"/>
            <a:ext cx="3584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Snapshot of data movements in the WLCG data infrastructure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?</a:t>
            </a:r>
            <a:endParaRPr/>
          </a:p>
        </p:txBody>
      </p:sp>
      <p:sp>
        <p:nvSpPr>
          <p:cNvPr id="393" name="Google Shape;393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pic>
        <p:nvPicPr>
          <p:cNvPr id="394" name="Google Shape;39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" y="1153175"/>
            <a:ext cx="7783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cluster / data center ?</a:t>
            </a:r>
            <a:endParaRPr/>
          </a:p>
        </p:txBody>
      </p:sp>
      <p:sp>
        <p:nvSpPr>
          <p:cNvPr id="400" name="Google Shape;400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pic>
        <p:nvPicPr>
          <p:cNvPr id="401" name="Google Shape;40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178600"/>
            <a:ext cx="69396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laptops to supercomputers (academic)</a:t>
            </a:r>
            <a:endParaRPr/>
          </a:p>
        </p:txBody>
      </p:sp>
      <p:sp>
        <p:nvSpPr>
          <p:cNvPr id="407" name="Google Shape;407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pic>
        <p:nvPicPr>
          <p:cNvPr id="408" name="Google Shape;40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095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pyramid of computing infrastructures</a:t>
            </a:r>
            <a:endParaRPr/>
          </a:p>
        </p:txBody>
      </p:sp>
      <p:sp>
        <p:nvSpPr>
          <p:cNvPr id="414" name="Google Shape;414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15" name="Google Shape;415;p63"/>
          <p:cNvSpPr/>
          <p:nvPr/>
        </p:nvSpPr>
        <p:spPr>
          <a:xfrm>
            <a:off x="742750" y="1257025"/>
            <a:ext cx="4645500" cy="3472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63"/>
          <p:cNvSpPr txBox="1"/>
          <p:nvPr/>
        </p:nvSpPr>
        <p:spPr>
          <a:xfrm>
            <a:off x="181150" y="2443750"/>
            <a:ext cx="5768700" cy="2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Supercomputers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and public clouds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premise data center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Laptops/desktops/workstations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3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63"/>
          <p:cNvSpPr txBox="1"/>
          <p:nvPr/>
        </p:nvSpPr>
        <p:spPr>
          <a:xfrm>
            <a:off x="66302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 baseline="30000"/>
              <a:t>1</a:t>
            </a:r>
            <a:endParaRPr/>
          </a:p>
        </p:txBody>
      </p:sp>
      <p:sp>
        <p:nvSpPr>
          <p:cNvPr id="419" name="Google Shape;419;p63"/>
          <p:cNvSpPr txBox="1"/>
          <p:nvPr/>
        </p:nvSpPr>
        <p:spPr>
          <a:xfrm>
            <a:off x="311700" y="1532325"/>
            <a:ext cx="1661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2019 sizes you can get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 up for electives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5542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</a:rPr>
              <a:t>Published here: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http://www.scits.unibe.ch/training/training_and_workshops/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dirty="0"/>
              <a:t>Have you booked your room in Muerren?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10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https://ilias.unibe.ch/goto_ilias3_unibe_crs_1801120.html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If you cannot attend that week in Muerren, the same school happens the week after (more students):</a:t>
            </a:r>
            <a:endParaRPr sz="1600" dirty="0"/>
          </a:p>
          <a:p>
            <a:pPr marL="914400" lvl="1" indent="-304800" algn="l" rtl="0">
              <a:spcBef>
                <a:spcPts val="1200"/>
              </a:spcBef>
              <a:spcAft>
                <a:spcPts val="0"/>
              </a:spcAft>
              <a:buSzPts val="1200"/>
              <a:buChar char="○"/>
            </a:pPr>
            <a:r>
              <a:rPr lang="en" dirty="0"/>
              <a:t>https://ilias.unibe.ch/goto_ilias3_unibe_crs_1801289.html</a:t>
            </a:r>
            <a:endParaRPr dirty="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 dirty="0"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700"/>
            <a:ext cx="6798326" cy="3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 pyramid of academic computing infrastructures</a:t>
            </a:r>
            <a:endParaRPr/>
          </a:p>
        </p:txBody>
      </p:sp>
      <p:sp>
        <p:nvSpPr>
          <p:cNvPr id="426" name="Google Shape;426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27" name="Google Shape;427;p64"/>
          <p:cNvSpPr/>
          <p:nvPr/>
        </p:nvSpPr>
        <p:spPr>
          <a:xfrm>
            <a:off x="5548500" y="1752675"/>
            <a:ext cx="961500" cy="279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64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64"/>
          <p:cNvSpPr txBox="1"/>
          <p:nvPr/>
        </p:nvSpPr>
        <p:spPr>
          <a:xfrm>
            <a:off x="68405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 baseline="30000"/>
              <a:t>1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 txBox="1">
            <a:spLocks noGrp="1"/>
          </p:cNvSpPr>
          <p:nvPr>
            <p:ph type="title"/>
          </p:nvPr>
        </p:nvSpPr>
        <p:spPr>
          <a:xfrm>
            <a:off x="6037725" y="546725"/>
            <a:ext cx="31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www.top500.org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Amazon/google/etc data centers are an order of magnitude larger than CSCS</a:t>
            </a:r>
            <a:endParaRPr sz="1800"/>
          </a:p>
        </p:txBody>
      </p:sp>
      <p:sp>
        <p:nvSpPr>
          <p:cNvPr id="435" name="Google Shape;435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pic>
        <p:nvPicPr>
          <p:cNvPr id="436" name="Google Shape;43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75" y="0"/>
            <a:ext cx="5543550" cy="434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6"/>
          <p:cNvSpPr txBox="1">
            <a:spLocks noGrp="1"/>
          </p:cNvSpPr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HPC/Supercomputers </a:t>
            </a:r>
            <a:endParaRPr/>
          </a:p>
        </p:txBody>
      </p:sp>
      <p:sp>
        <p:nvSpPr>
          <p:cNvPr id="442" name="Google Shape;442;p66"/>
          <p:cNvSpPr txBox="1">
            <a:spLocks noGrp="1"/>
          </p:cNvSpPr>
          <p:nvPr>
            <p:ph type="body" idx="1"/>
          </p:nvPr>
        </p:nvSpPr>
        <p:spPr>
          <a:xfrm>
            <a:off x="2454175" y="1330000"/>
            <a:ext cx="4045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UBELIX HPC Cluster at UNIBE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Short demonstration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100"/>
              </a:spcAft>
              <a:buNone/>
            </a:pPr>
            <a:endParaRPr sz="1600"/>
          </a:p>
        </p:txBody>
      </p:sp>
      <p:sp>
        <p:nvSpPr>
          <p:cNvPr id="443" name="Google Shape;443;p66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444" name="Google Shape;444;p6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50" name="Google Shape;450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51" name="Google Shape;451;p6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Laptops/workstations/confined clusters scale vertically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can add more RAM and more storage to a certain limit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Expensive as non-mass produced components needed, limited to the sortiment of the provider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52" name="Google Shape;452;p67"/>
          <p:cNvSpPr txBox="1"/>
          <p:nvPr/>
        </p:nvSpPr>
        <p:spPr>
          <a:xfrm>
            <a:off x="4763200" y="1207475"/>
            <a:ext cx="4210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Just add more commodity hardware (stays cheap)</a:t>
            </a:r>
            <a:endParaRPr sz="1600" b="1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Do it in a “cloud” or another data center provider (no hardware procurement or maintenance)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More knowledge, expertise and software technology needed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58" name="Google Shape;458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sp>
        <p:nvSpPr>
          <p:cNvPr id="459" name="Google Shape;459;p68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Optimal performance / alignment between storage, CPU and network (limited scaling)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Often a turn-key ready solution designed and tested for a certain scale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60" name="Google Shape;460;p68"/>
          <p:cNvSpPr txBox="1"/>
          <p:nvPr/>
        </p:nvSpPr>
        <p:spPr>
          <a:xfrm>
            <a:off x="4772300" y="11968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Shared parallel file system (spfs) or Hadoop like solutions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may require high bandwidth network (typically on HPC/supercomputers, not in the cloud)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is data to 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“Hadoop” is compute to data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67" name="Google Shape;467;p69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Pay as you go with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Little support for small users and special needs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Economy of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Scales well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68" name="Google Shape;468;p69"/>
          <p:cNvSpPr txBox="1"/>
          <p:nvPr/>
        </p:nvSpPr>
        <p:spPr>
          <a:xfrm>
            <a:off x="47268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premise/HPC/supercomp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Up 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Limited amount of use cases -&gt; better support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Scaling beyond planning is difficult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74" name="Google Shape;474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475" name="Google Shape;475;p7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Monthly billing on your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Prices are public (but not always very transparent)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the usage of a machine/system is below 50%, for sure something to consider, only pay for usage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within minutes, minimal bureaucracy (only money)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76" name="Google Shape;476;p70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Mostly upfront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used at 80-90% may be cheaper, but doesn’t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you don’t see electricity, sys admin costs, etc (subsidized by company/organisation) something to consider if usage is around 30%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30-50% of a datacenter cost is electricity for the computers and cooling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82" name="Google Shape;482;p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483" name="Google Shape;483;p71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Lifetime considerations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Typical replacement of equipment every four years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Runs longer but failure risk increases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Out of warranty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Electricity consumption per calculation and storage goes down with new equipment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84" name="Google Shape;484;p7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Procurement, installation and commissioning is expensive and time consuming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Cloud solutions hide all this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main providers</a:t>
            </a:r>
            <a:endParaRPr/>
          </a:p>
        </p:txBody>
      </p:sp>
      <p:sp>
        <p:nvSpPr>
          <p:cNvPr id="490" name="Google Shape;490;p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491" name="Google Shape;491;p72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Public cloud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 AWS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Microsoft Azure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IBM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Google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Oracle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Alibaba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92" name="Google Shape;492;p72"/>
          <p:cNvSpPr txBox="1"/>
          <p:nvPr/>
        </p:nvSpPr>
        <p:spPr>
          <a:xfrm>
            <a:off x="4167550" y="1314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CH academic sector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Your department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Central IT infrastructure (often for free)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(cloud provider)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Swiss Super Computing Center (CSCS) in Lugano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98" name="Google Shape;498;p7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499" name="Google Shape;499;p7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Examples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Amazon, google, Azure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(Swiss academic)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Buy your own computer (center)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 Forum / Chat ?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5542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Chats are important when working together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Organise yourself on Slack, Skype, WhatsApp, Signal … whatever you use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On Ilias I have configured a Forum</a:t>
            </a:r>
            <a:endParaRPr sz="1600"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4"/>
          <p:cNvSpPr txBox="1">
            <a:spLocks noGrp="1"/>
          </p:cNvSpPr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commercial clouds </a:t>
            </a:r>
            <a:endParaRPr/>
          </a:p>
        </p:txBody>
      </p:sp>
      <p:sp>
        <p:nvSpPr>
          <p:cNvPr id="505" name="Google Shape;505;p74"/>
          <p:cNvSpPr txBox="1">
            <a:spLocks noGrp="1"/>
          </p:cNvSpPr>
          <p:nvPr>
            <p:ph type="body" idx="1"/>
          </p:nvPr>
        </p:nvSpPr>
        <p:spPr>
          <a:xfrm>
            <a:off x="2454175" y="1330000"/>
            <a:ext cx="4045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Amazon AWS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Demonstration if time</a:t>
            </a: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100"/>
              </a:spcAft>
              <a:buNone/>
            </a:pPr>
            <a:endParaRPr sz="1600"/>
          </a:p>
        </p:txBody>
      </p:sp>
      <p:sp>
        <p:nvSpPr>
          <p:cNvPr id="506" name="Google Shape;506;p74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07" name="Google Shape;507;p7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5"/>
          <p:cNvSpPr txBox="1">
            <a:spLocks noGrp="1"/>
          </p:cNvSpPr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an open stack cloud </a:t>
            </a:r>
            <a:endParaRPr/>
          </a:p>
        </p:txBody>
      </p:sp>
      <p:sp>
        <p:nvSpPr>
          <p:cNvPr id="513" name="Google Shape;513;p75"/>
          <p:cNvSpPr txBox="1">
            <a:spLocks noGrp="1"/>
          </p:cNvSpPr>
          <p:nvPr>
            <p:ph type="body" idx="1"/>
          </p:nvPr>
        </p:nvSpPr>
        <p:spPr>
          <a:xfrm>
            <a:off x="2454175" y="1330000"/>
            <a:ext cx="2171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SWITCHengines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Demonstration if time</a:t>
            </a: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100"/>
              </a:spcAft>
              <a:buNone/>
            </a:pPr>
            <a:endParaRPr sz="1600"/>
          </a:p>
        </p:txBody>
      </p:sp>
      <p:sp>
        <p:nvSpPr>
          <p:cNvPr id="514" name="Google Shape;514;p75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515" name="Google Shape;515;p7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7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 30 Break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nice data science page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www.kaggle.com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7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527" name="Google Shape;527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28" name="Google Shape;528;p7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The physics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There are 4 fundamental interactions in nature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Gravitation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 b="1">
                <a:solidFill>
                  <a:srgbClr val="595959"/>
                </a:solidFill>
              </a:rPr>
              <a:t>Electromagnetic</a:t>
            </a:r>
            <a:endParaRPr sz="1600" b="1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Weak nuclear force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Strong nuclear force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29" name="Google Shape;529;p7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Keyboard (macroscopic pressure)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Microphone (sound)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Camera (light, em wave)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Temperature ()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Eye, ear, skin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about releasing electrical charges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535" name="Google Shape;535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36" name="Google Shape;536;p78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Process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Physical signal is detected by </a:t>
            </a:r>
            <a:r>
              <a:rPr lang="en" sz="1600" b="1">
                <a:solidFill>
                  <a:srgbClr val="595959"/>
                </a:solidFill>
              </a:rPr>
              <a:t>sensors</a:t>
            </a:r>
            <a:r>
              <a:rPr lang="en" sz="1600">
                <a:solidFill>
                  <a:srgbClr val="595959"/>
                </a:solidFill>
              </a:rPr>
              <a:t> converted into electrical signal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can be conditioned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is digitised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Maybe amplified, transported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Stored to a physical device 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Data acquisition </a:t>
            </a:r>
            <a:r>
              <a:rPr lang="en" sz="1600">
                <a:solidFill>
                  <a:schemeClr val="dk2"/>
                </a:solidFill>
              </a:rPr>
              <a:t>(DAQ) </a:t>
            </a:r>
            <a:r>
              <a:rPr lang="en" sz="1600">
                <a:solidFill>
                  <a:srgbClr val="595959"/>
                </a:solidFill>
              </a:rPr>
              <a:t>system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37" name="Google Shape;537;p78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 Mobile Device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Bike with GPS and internet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Time and position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Camera and sound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Temperature, vibrations …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…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Pushes data to an internet server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543" name="Google Shape;54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pic>
        <p:nvPicPr>
          <p:cNvPr id="544" name="Google Shape;544;p79" descr="File:DigitalDAQv2.pd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" y="165675"/>
            <a:ext cx="8984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secondary data sources)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51" name="Google Shape;551;p80"/>
          <p:cNvSpPr txBox="1"/>
          <p:nvPr/>
        </p:nvSpPr>
        <p:spPr>
          <a:xfrm>
            <a:off x="51441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IoT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Internet of Things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Increases the access to primary data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Devices have sensors connected to internet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Cars, houses, drones, fridges, animals, humans ...)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52" name="Google Shape;552;p80"/>
          <p:cNvSpPr txBox="1"/>
          <p:nvPr/>
        </p:nvSpPr>
        <p:spPr>
          <a:xfrm>
            <a:off x="4579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Secondary data sources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 (wood, stone, paper, tapes, hard disks, solid state disks, human memory, computer memory)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data storage (accessible with wired or wireless internet)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www increases the access to secondary (and primary) data sources dramatically. We will look at data collection from www on day 3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pic>
        <p:nvPicPr>
          <p:cNvPr id="558" name="Google Shape;55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04363"/>
            <a:ext cx="7448550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8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competitive business and research must leverage the new situation - www, IoT, big data, ML, AI, computing power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skills are required from the data scientists  </a:t>
            </a:r>
            <a:endParaRPr/>
          </a:p>
        </p:txBody>
      </p:sp>
      <p:sp>
        <p:nvSpPr>
          <p:cNvPr id="564" name="Google Shape;564;p8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83"/>
          <p:cNvSpPr txBox="1">
            <a:spLocks noGrp="1"/>
          </p:cNvSpPr>
          <p:nvPr>
            <p:ph type="title"/>
          </p:nvPr>
        </p:nvSpPr>
        <p:spPr>
          <a:xfrm>
            <a:off x="1659900" y="2285400"/>
            <a:ext cx="582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Flow Analysis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(Brief)</a:t>
            </a:r>
            <a:endParaRPr sz="3000"/>
          </a:p>
        </p:txBody>
      </p:sp>
      <p:sp>
        <p:nvSpPr>
          <p:cNvPr id="570" name="Google Shape;570;p8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Format</a:t>
            </a:r>
            <a:endParaRPr/>
          </a:p>
        </p:txBody>
      </p:sp>
      <p:sp>
        <p:nvSpPr>
          <p:cNvPr id="152" name="Google Shape;152;p30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Purpose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about  data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used to the tools for working with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the tacit skills needed for the other modules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Not very theoretical </a:t>
            </a:r>
            <a:r>
              <a:rPr lang="en" sz="1200"/>
              <a:t>(if you already know a lot, may work with the notebook on your dataset)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Format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Presentations intersected with discussions and hands on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Not inverted class room (as module 2) 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b="1"/>
          </a:p>
        </p:txBody>
      </p:sp>
      <p:sp>
        <p:nvSpPr>
          <p:cNvPr id="153" name="Google Shape;153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dataflow</a:t>
            </a:r>
            <a:endParaRPr/>
          </a:p>
        </p:txBody>
      </p:sp>
      <p:sp>
        <p:nvSpPr>
          <p:cNvPr id="576" name="Google Shape;576;p8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  <p:sp>
        <p:nvSpPr>
          <p:cNvPr id="577" name="Google Shape;577;p84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Why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Know your data, needed for good inference / data science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flow may have impact on the data quality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Identify risks and incompatibilities in the DAQ and computing system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Make appropriate data model and 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8" name="Google Shape;578;p84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Data flow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From input source via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Preprocessing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Analysis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Output 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Presentation (publication, talk)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Lobbying / Convincing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Decision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</a:t>
            </a:r>
            <a:endParaRPr/>
          </a:p>
        </p:txBody>
      </p:sp>
      <p:sp>
        <p:nvSpPr>
          <p:cNvPr id="584" name="Google Shape;584;p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  <p:sp>
        <p:nvSpPr>
          <p:cNvPr id="585" name="Google Shape;585;p8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How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Some diagram standardisation suggestions exist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However, important is that the diagram is serving its purpose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586" name="Google Shape;586;p85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Symbol suggestions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50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pic>
        <p:nvPicPr>
          <p:cNvPr id="587" name="Google Shape;58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550" y="3729038"/>
            <a:ext cx="3685451" cy="73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5450" y="2008825"/>
            <a:ext cx="20955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</a:t>
            </a:r>
            <a:endParaRPr/>
          </a:p>
        </p:txBody>
      </p:sp>
      <p:sp>
        <p:nvSpPr>
          <p:cNvPr id="594" name="Google Shape;594;p8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595" name="Google Shape;595;p86"/>
          <p:cNvSpPr txBox="1"/>
          <p:nvPr/>
        </p:nvSpPr>
        <p:spPr>
          <a:xfrm>
            <a:off x="422325" y="1246825"/>
            <a:ext cx="39999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Our Iris data set case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</p:txBody>
      </p:sp>
      <p:cxnSp>
        <p:nvCxnSpPr>
          <p:cNvPr id="596" name="Google Shape;596;p86"/>
          <p:cNvCxnSpPr/>
          <p:nvPr/>
        </p:nvCxnSpPr>
        <p:spPr>
          <a:xfrm>
            <a:off x="422325" y="36408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7" name="Google Shape;597;p86"/>
          <p:cNvSpPr txBox="1"/>
          <p:nvPr/>
        </p:nvSpPr>
        <p:spPr>
          <a:xfrm>
            <a:off x="301312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file</a:t>
            </a:r>
            <a:endParaRPr/>
          </a:p>
        </p:txBody>
      </p:sp>
      <p:sp>
        <p:nvSpPr>
          <p:cNvPr id="598" name="Google Shape;598;p86"/>
          <p:cNvSpPr txBox="1"/>
          <p:nvPr/>
        </p:nvSpPr>
        <p:spPr>
          <a:xfrm>
            <a:off x="422325" y="3018025"/>
            <a:ext cx="1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archive.ics.uci.edu/ml/datasets/iris</a:t>
            </a:r>
            <a:endParaRPr/>
          </a:p>
        </p:txBody>
      </p:sp>
      <p:cxnSp>
        <p:nvCxnSpPr>
          <p:cNvPr id="599" name="Google Shape;599;p86"/>
          <p:cNvCxnSpPr/>
          <p:nvPr/>
        </p:nvCxnSpPr>
        <p:spPr>
          <a:xfrm>
            <a:off x="422325" y="29931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0" name="Google Shape;600;p86"/>
          <p:cNvCxnSpPr>
            <a:stCxn id="598" idx="3"/>
          </p:cNvCxnSpPr>
          <p:nvPr/>
        </p:nvCxnSpPr>
        <p:spPr>
          <a:xfrm>
            <a:off x="21293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1" name="Google Shape;601;p86"/>
          <p:cNvCxnSpPr/>
          <p:nvPr/>
        </p:nvCxnSpPr>
        <p:spPr>
          <a:xfrm>
            <a:off x="3013125" y="29931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2" name="Google Shape;602;p86"/>
          <p:cNvSpPr txBox="1"/>
          <p:nvPr/>
        </p:nvSpPr>
        <p:spPr>
          <a:xfrm>
            <a:off x="524137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dataframe</a:t>
            </a:r>
            <a:endParaRPr/>
          </a:p>
        </p:txBody>
      </p:sp>
      <p:cxnSp>
        <p:nvCxnSpPr>
          <p:cNvPr id="603" name="Google Shape;603;p86"/>
          <p:cNvCxnSpPr/>
          <p:nvPr/>
        </p:nvCxnSpPr>
        <p:spPr>
          <a:xfrm>
            <a:off x="44222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604" name="Google Shape;604;p86"/>
          <p:cNvCxnSpPr/>
          <p:nvPr/>
        </p:nvCxnSpPr>
        <p:spPr>
          <a:xfrm>
            <a:off x="3013125" y="36600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5" name="Google Shape;605;p86"/>
          <p:cNvCxnSpPr/>
          <p:nvPr/>
        </p:nvCxnSpPr>
        <p:spPr>
          <a:xfrm>
            <a:off x="76462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6" name="Google Shape;606;p86"/>
          <p:cNvSpPr/>
          <p:nvPr/>
        </p:nvSpPr>
        <p:spPr>
          <a:xfrm>
            <a:off x="1923525" y="3826375"/>
            <a:ext cx="1120800" cy="111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86"/>
          <p:cNvSpPr txBox="1"/>
          <p:nvPr/>
        </p:nvSpPr>
        <p:spPr>
          <a:xfrm>
            <a:off x="2018775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cxnSp>
        <p:nvCxnSpPr>
          <p:cNvPr id="608" name="Google Shape;608;p86"/>
          <p:cNvCxnSpPr/>
          <p:nvPr/>
        </p:nvCxnSpPr>
        <p:spPr>
          <a:xfrm>
            <a:off x="5241375" y="382637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9" name="Google Shape;609;p86"/>
          <p:cNvCxnSpPr/>
          <p:nvPr/>
        </p:nvCxnSpPr>
        <p:spPr>
          <a:xfrm>
            <a:off x="5241375" y="29931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10" name="Google Shape;610;p86"/>
          <p:cNvCxnSpPr/>
          <p:nvPr/>
        </p:nvCxnSpPr>
        <p:spPr>
          <a:xfrm>
            <a:off x="329827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1" name="Google Shape;611;p86"/>
          <p:cNvSpPr/>
          <p:nvPr/>
        </p:nvSpPr>
        <p:spPr>
          <a:xfrm>
            <a:off x="4338488" y="4149100"/>
            <a:ext cx="1269300" cy="7191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Tables</a:t>
            </a:r>
            <a:endParaRPr/>
          </a:p>
        </p:txBody>
      </p:sp>
      <p:cxnSp>
        <p:nvCxnSpPr>
          <p:cNvPr id="612" name="Google Shape;612;p86"/>
          <p:cNvCxnSpPr/>
          <p:nvPr/>
        </p:nvCxnSpPr>
        <p:spPr>
          <a:xfrm>
            <a:off x="585097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13" name="Google Shape;613;p86"/>
          <p:cNvSpPr txBox="1"/>
          <p:nvPr/>
        </p:nvSpPr>
        <p:spPr>
          <a:xfrm>
            <a:off x="6779063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Output files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physical data model</a:t>
            </a:r>
            <a:endParaRPr/>
          </a:p>
        </p:txBody>
      </p:sp>
      <p:sp>
        <p:nvSpPr>
          <p:cNvPr id="619" name="Google Shape;619;p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63</a:t>
            </a:fld>
            <a:endParaRPr/>
          </a:p>
        </p:txBody>
      </p:sp>
      <p:sp>
        <p:nvSpPr>
          <p:cNvPr id="620" name="Google Shape;620;p8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Concerns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size at each step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 types, backup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Velocity (time between steps)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Memory considerations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Lifetime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tools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621" name="Google Shape;621;p8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CPU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Bandwidth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gives requirements to your data infrastructure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8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logical data model</a:t>
            </a:r>
            <a:endParaRPr/>
          </a:p>
        </p:txBody>
      </p:sp>
      <p:sp>
        <p:nvSpPr>
          <p:cNvPr id="627" name="Google Shape;627;p8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/>
          </a:p>
        </p:txBody>
      </p:sp>
      <p:sp>
        <p:nvSpPr>
          <p:cNvPr id="628" name="Google Shape;628;p88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/>
              <a:t>Concerns</a:t>
            </a:r>
            <a:endParaRPr sz="2100" b="1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Data set organisations (multiple files)</a:t>
            </a:r>
            <a:endParaRPr sz="1600" dirty="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Metadata organisation</a:t>
            </a:r>
            <a:endParaRPr sz="1600" dirty="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File organisation</a:t>
            </a:r>
            <a:endParaRPr sz="1600" dirty="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Data organisation within files</a:t>
            </a:r>
            <a:endParaRPr sz="1600" dirty="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Data organisation within databases (tables, columns ...) see day 3</a:t>
            </a:r>
            <a:endParaRPr sz="1600" dirty="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 dirty="0">
              <a:solidFill>
                <a:srgbClr val="595959"/>
              </a:solidFill>
            </a:endParaRPr>
          </a:p>
        </p:txBody>
      </p:sp>
      <p:sp>
        <p:nvSpPr>
          <p:cNvPr id="629" name="Google Shape;629;p88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Data structures in analysis tool 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Pandas dataframes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R dataframes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Some classes 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etc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8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conceptual data model</a:t>
            </a:r>
            <a:endParaRPr/>
          </a:p>
        </p:txBody>
      </p:sp>
      <p:sp>
        <p:nvSpPr>
          <p:cNvPr id="635" name="Google Shape;635;p8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/>
          </a:p>
        </p:txBody>
      </p:sp>
      <p:sp>
        <p:nvSpPr>
          <p:cNvPr id="636" name="Google Shape;636;p89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High level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Terms/entities and relationships between them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actual data model design (logical)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physical data model</a:t>
            </a:r>
            <a:endParaRPr sz="16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637" name="Google Shape;637;p89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Order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Normally 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Conceptual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Logical</a:t>
            </a:r>
            <a:endParaRPr sz="160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>
                <a:solidFill>
                  <a:schemeClr val="dk2"/>
                </a:solidFill>
              </a:rPr>
              <a:t>Physical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However, all levels may restrict each other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- 7 Teams (30 Minutes) </a:t>
            </a:r>
            <a:endParaRPr/>
          </a:p>
        </p:txBody>
      </p:sp>
      <p:sp>
        <p:nvSpPr>
          <p:cNvPr id="643" name="Google Shape;643;p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644" name="Google Shape;644;p90"/>
          <p:cNvSpPr txBox="1"/>
          <p:nvPr/>
        </p:nvSpPr>
        <p:spPr>
          <a:xfrm>
            <a:off x="422325" y="1110400"/>
            <a:ext cx="7461000" cy="3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You can do this in a notebook, on paper in the room or on some slides</a:t>
            </a:r>
            <a:endParaRPr sz="17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Formulate a data science challenge or take this one:</a:t>
            </a:r>
            <a:endParaRPr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Mapping Bern road surface conditions with Publibikes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Sketch the data flow diagram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Sketch/tabulate the conceptual data model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logical data model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physical data model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Presentations at 16:00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645" name="Google Shape;645;p90"/>
          <p:cNvSpPr txBox="1"/>
          <p:nvPr/>
        </p:nvSpPr>
        <p:spPr>
          <a:xfrm>
            <a:off x="516900" y="4444150"/>
            <a:ext cx="639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(16:45 - 17:00)</a:t>
            </a:r>
            <a:endParaRPr/>
          </a:p>
        </p:txBody>
      </p:sp>
      <p:sp>
        <p:nvSpPr>
          <p:cNvPr id="651" name="Google Shape;651;p9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652" name="Google Shape;652;p91"/>
          <p:cNvSpPr txBox="1"/>
          <p:nvPr/>
        </p:nvSpPr>
        <p:spPr>
          <a:xfrm>
            <a:off x="422325" y="1246825"/>
            <a:ext cx="6298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653" name="Google Shape;653;p9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/>
              <a:t>....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654" name="Google Shape;654;p91"/>
          <p:cNvSpPr txBox="1"/>
          <p:nvPr/>
        </p:nvSpPr>
        <p:spPr>
          <a:xfrm>
            <a:off x="516900" y="3982600"/>
            <a:ext cx="639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Fill this survey (mandatory) before leaving, also linked on Ilias: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End of day 1 - tomorrow data visualisation and databases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2020-08-19</a:t>
            </a:r>
            <a:endParaRPr sz="1800"/>
          </a:p>
        </p:txBody>
      </p:sp>
      <p:sp>
        <p:nvSpPr>
          <p:cNvPr id="660" name="Google Shape;660;p9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1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59" name="Google Shape;159;p3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First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Setup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About data and working with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infrastructures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Second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Visualisation of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Third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 and planning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Retrieving data from www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clarifications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Project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Written report with deadline 2020-10-XX to be defined</a:t>
            </a:r>
            <a:endParaRPr sz="1500" b="1"/>
          </a:p>
        </p:txBody>
      </p:sp>
      <p:sp>
        <p:nvSpPr>
          <p:cNvPr id="160" name="Google Shape;160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half day</a:t>
            </a:r>
            <a:endParaRPr/>
          </a:p>
        </p:txBody>
      </p:sp>
      <p:sp>
        <p:nvSpPr>
          <p:cNvPr id="166" name="Google Shape;166;p3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333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09:00 Introduction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Getting known and onto Ilias and slack (30m)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and Big Data (09:30)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Environment installation (10:00)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Your datasets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10:30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11:00 Working with data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Getting used to Jupyter and DataFrames with our first notebook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12:30 Lunch</a:t>
            </a:r>
            <a:endParaRPr b="1"/>
          </a:p>
        </p:txBody>
      </p:sp>
      <p:sp>
        <p:nvSpPr>
          <p:cNvPr id="167" name="Google Shape;167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(latin datum in singular = thing given)</a:t>
            </a:r>
            <a:endParaRPr/>
          </a:p>
        </p:txBody>
      </p:sp>
      <p:sp>
        <p:nvSpPr>
          <p:cNvPr id="173" name="Google Shape;17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 first used in relation with computers in the 40-50ies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Plural but often used in singular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Means </a:t>
            </a:r>
            <a:r>
              <a:rPr lang="en" sz="1600" b="1"/>
              <a:t>any sequence of symbols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processing and interpretation to become </a:t>
            </a:r>
            <a:r>
              <a:rPr lang="en" sz="1600" b="1"/>
              <a:t>information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lot of information and experience become </a:t>
            </a:r>
            <a:r>
              <a:rPr lang="en" sz="1600" b="1"/>
              <a:t>knowledge</a:t>
            </a:r>
            <a:r>
              <a:rPr lang="en" sz="1600"/>
              <a:t> </a:t>
            </a:r>
            <a:endParaRPr sz="1600"/>
          </a:p>
        </p:txBody>
      </p:sp>
      <p:sp>
        <p:nvSpPr>
          <p:cNvPr id="174" name="Google Shape;174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75" name="Google Shape;175;p33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(represented by 0 and 1) or analog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Moves serial or parallel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Stored on magnetic (tapes, hard disks), optical (CD, DVD) or mechanical devices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Most computers work on digital data and with the binary numeral system (“alphabet”)</a:t>
            </a:r>
            <a:endParaRPr sz="1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3269</Words>
  <Application>Microsoft Office PowerPoint</Application>
  <PresentationFormat>Affichage à l'écran (16:9)</PresentationFormat>
  <Paragraphs>690</Paragraphs>
  <Slides>68</Slides>
  <Notes>68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68</vt:i4>
      </vt:variant>
    </vt:vector>
  </HeadingPairs>
  <TitlesOfParts>
    <vt:vector size="74" baseType="lpstr">
      <vt:lpstr>Arial</vt:lpstr>
      <vt:lpstr>Verdana</vt:lpstr>
      <vt:lpstr>Lato</vt:lpstr>
      <vt:lpstr>Raleway</vt:lpstr>
      <vt:lpstr>Simple Light</vt:lpstr>
      <vt:lpstr>Swiss</vt:lpstr>
      <vt:lpstr> CAS Applied Data Science - Module 1  Data Acquisition and Management  PD Dr. Sigve Haug  Bern, 2020-08-19</vt:lpstr>
      <vt:lpstr>Presentation Round</vt:lpstr>
      <vt:lpstr>Learning platform</vt:lpstr>
      <vt:lpstr>Sign up for electives</vt:lpstr>
      <vt:lpstr>CAS Forum / Chat ?</vt:lpstr>
      <vt:lpstr>Module 1 Purpose and Format</vt:lpstr>
      <vt:lpstr>Module 1 Overview</vt:lpstr>
      <vt:lpstr>First half day</vt:lpstr>
      <vt:lpstr>Data (latin datum in singular = thing given)</vt:lpstr>
      <vt:lpstr>Data </vt:lpstr>
      <vt:lpstr>Data </vt:lpstr>
      <vt:lpstr>Data and Science</vt:lpstr>
      <vt:lpstr>Data</vt:lpstr>
      <vt:lpstr>Data Representations</vt:lpstr>
      <vt:lpstr>Most Computers understand only 0/1</vt:lpstr>
      <vt:lpstr>Data </vt:lpstr>
      <vt:lpstr>Analog to Digital Data (Digitisation) - ADC</vt:lpstr>
      <vt:lpstr>Data types and structures</vt:lpstr>
      <vt:lpstr>Data types and structures</vt:lpstr>
      <vt:lpstr>Data and some vocabulary</vt:lpstr>
      <vt:lpstr>Data volumes</vt:lpstr>
      <vt:lpstr>Présentation PowerPoint</vt:lpstr>
      <vt:lpstr>What is big data ?</vt:lpstr>
      <vt:lpstr>Data Quality</vt:lpstr>
      <vt:lpstr>Data Quality</vt:lpstr>
      <vt:lpstr>Data is stored in files</vt:lpstr>
      <vt:lpstr>Summary and Readings</vt:lpstr>
      <vt:lpstr>Time to get started with our data science platform and Jupyter</vt:lpstr>
      <vt:lpstr>Data science platform</vt:lpstr>
      <vt:lpstr>Install Anaconda, launch Jupyter</vt:lpstr>
      <vt:lpstr>Create your GitHub CAS repo</vt:lpstr>
      <vt:lpstr>Datasets to work with</vt:lpstr>
      <vt:lpstr>Second half day</vt:lpstr>
      <vt:lpstr>Infrastructures for data</vt:lpstr>
      <vt:lpstr>Infrastructures for data</vt:lpstr>
      <vt:lpstr>What is a computer ?</vt:lpstr>
      <vt:lpstr>What is a cluster / data center ?</vt:lpstr>
      <vt:lpstr>From laptops to supercomputers (academic)</vt:lpstr>
      <vt:lpstr>The pyramid of computing infrastructures</vt:lpstr>
      <vt:lpstr>The CH pyramid of academic computing infrastructures</vt:lpstr>
      <vt:lpstr>www.top500.org  Amazon/google/etc data centers are an order of magnitude larger than CSCS</vt:lpstr>
      <vt:lpstr>How to use HPC/Supercomputers </vt:lpstr>
      <vt:lpstr>Infrastructures for data</vt:lpstr>
      <vt:lpstr>Infrastructures for data</vt:lpstr>
      <vt:lpstr>Infrastructures for data</vt:lpstr>
      <vt:lpstr>Infrastructures for data - price considerations</vt:lpstr>
      <vt:lpstr>Infrastructures for data</vt:lpstr>
      <vt:lpstr>Infrastructures for data - main providers</vt:lpstr>
      <vt:lpstr>Infrastructures for data - price considerations</vt:lpstr>
      <vt:lpstr>How to use commercial clouds </vt:lpstr>
      <vt:lpstr>How to use an open stack cloud </vt:lpstr>
      <vt:lpstr>  15: 30 Break  A nice data science page  www.kaggle.com </vt:lpstr>
      <vt:lpstr>Data acquisition (from primary data sources)</vt:lpstr>
      <vt:lpstr>Data acquisition (from primary data sources)</vt:lpstr>
      <vt:lpstr>Data acquisition</vt:lpstr>
      <vt:lpstr>Data acquisition (from secondary data sources) </vt:lpstr>
      <vt:lpstr>Présentation PowerPoint</vt:lpstr>
      <vt:lpstr>Much competitive business and research must leverage the new situation - www, IoT, big data, ML, AI, computing power  New skills are required from the data scientists  </vt:lpstr>
      <vt:lpstr>Data Flow Analysis Data Modelling (Brief)</vt:lpstr>
      <vt:lpstr>Analyse the dataflow</vt:lpstr>
      <vt:lpstr>Data flow diagrams</vt:lpstr>
      <vt:lpstr>Data flow diagrams</vt:lpstr>
      <vt:lpstr>Analyse the data flow - physical data model</vt:lpstr>
      <vt:lpstr>Analyse the data flow - logical data model</vt:lpstr>
      <vt:lpstr>Analyse the data flow - conceptual data model</vt:lpstr>
      <vt:lpstr>Team work - 7 Teams (30 Minutes) </vt:lpstr>
      <vt:lpstr>Summary (16:45 - 17:00)</vt:lpstr>
      <vt:lpstr> CAS Applied Data Science - Module 1  Data Acquisition and Management  End of day 1 - tomorrow data visualisation and databases  Bern, 2020-08-19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CAS Applied Data Science - Module 1  Data Acquisition and Management  PD Dr. Sigve Haug  Bern, 2020-08-19</dc:title>
  <cp:lastModifiedBy>Lionel</cp:lastModifiedBy>
  <cp:revision>4</cp:revision>
  <dcterms:modified xsi:type="dcterms:W3CDTF">2020-08-20T06:59:01Z</dcterms:modified>
</cp:coreProperties>
</file>